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710"/>
  </p:normalViewPr>
  <p:slideViewPr>
    <p:cSldViewPr snapToGrid="0" snapToObjects="1">
      <p:cViewPr varScale="1">
        <p:scale>
          <a:sx n="76" d="100"/>
          <a:sy n="76" d="100"/>
        </p:scale>
        <p:origin x="21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38955-E70C-D84C-A1C0-A2B46AA7A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21287-3844-CA49-8344-5779BBA83F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B9789-F077-334D-A5E5-00F52F503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C22E-66A9-A545-A557-AAD796BE4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D6CDC-14ED-9749-8BF4-97B2C4D53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8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B7FE-FC5B-A642-82EC-F91416AA5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CB8E0D-0CF1-AF47-B7BE-38ECAFDED8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D2FE42-3740-1B4B-8B11-4A9C299B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A50E8-B6AF-294D-A92D-60C1DF10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31ECE-641B-B349-AD7A-D1455C44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086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6560B-CD45-D241-AFC7-2333A6FAE3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AB4A57-8527-E842-B0A3-D1E73ED701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DD782-B0D5-4D4F-B7BE-A7111FEF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692062-128F-9C4D-8E75-27BF22734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7BC5F-123F-5446-8584-5652ADE8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7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B2F7B-20CB-9545-B1DF-7CE98E64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01D38-CD1D-DB4E-B84D-973454A1B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3F14C-1218-434A-8F33-DA004EAA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A1EAB6-F652-ED47-AF91-F8A86404B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280F5-E0E6-6E4B-A313-3CAF4B51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08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6F702-A519-B44A-A3FF-712E6852D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6B5C2-B9DA-2C44-8D4E-E7FC129D7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10688-B9E3-F64B-8486-77CAA0C1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10F68-8D82-4345-BAE4-A936BCF2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5F284-C98A-8E44-8F35-624C6887D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39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FEBE-8994-3E49-ABB6-36A41112F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86679-130D-E44F-BEB3-2270A4225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B8F72-533E-FE41-BDEA-656763DB6C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DCBEB-E00A-1941-8750-E80FAE1F4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9996FB-C3B7-FA47-9138-6247C24B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C99C47-0110-9E41-8CDE-0706A47FC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6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F543-236D-604D-AA91-6CBC5868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44026-D2C6-4B47-BC73-52CA744F2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996E2A-289F-AF42-AA30-B7C7A673D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AE595-C865-4045-8B72-8D4BF4AEA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26B8C4-9FCA-D140-893D-B547D873F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82E7F-4C83-5B43-A2BC-21528656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92D8EA-3006-6442-825F-9D347DD5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F3B73-E158-1B47-AB0D-FA60DEB7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54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635A9-9582-1244-BD68-027E0723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D239E8-9705-3741-8C1A-97EDEA406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C8B7B2-2A2E-F849-B423-407EA4BF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CCF3B-B614-4E4C-9437-14A9ADC6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0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477179-EAEB-0F47-ADFE-7B421991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51E29-C5DF-5441-BDFF-62E606DE9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3BAD6-E4A0-2644-BD96-C05C3CF5F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7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68A8-1397-CB45-B901-34E043D73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1DA68-1C5C-2246-8BBE-C9C42B15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8CA135-10D5-944D-92B3-4805FCF71C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BF164-1733-DC43-8C99-521E81E3D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E0530-0084-2C47-9FF7-2D0991581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B08F5-C573-8E4B-A7D8-4CFBF0C7B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87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B8ED0-5F83-1542-A8F8-B4FA9DE73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900B2C-35D1-204A-AEC0-D99293697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A8B7C-0A81-1542-BF1E-A760D2567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0D7CC8-3B71-9C4F-A2B2-ED799159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F3D7ED-9FF0-254B-9BE4-6F214402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54485-F31E-454B-B3FD-D923D3CA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35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7EC8D-EEA8-7F4B-9D22-85CEB9195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4AB39-CE81-F240-A1E8-EC0D6BB3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939C9-1A96-014D-A28F-971061BD8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F9A8C-5016-4D4E-9A1A-F63AE2EA3E84}" type="datetimeFigureOut">
              <a:rPr lang="en-US" smtClean="0"/>
              <a:t>10/25/18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5C528-5BFC-CE44-8E20-CB472A2CD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BB787-9BF3-3644-A71E-4DDCC037C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FD650-63EF-FB4A-8124-A1101C264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1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1862-DE2A-C741-9C08-F15B14A2A5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PM10 Air Pollution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28936F-A46C-0040-8B4A-E0BCE23A9C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Michael Trossbach</a:t>
            </a:r>
          </a:p>
          <a:p>
            <a:r>
              <a:rPr lang="en-US" dirty="0"/>
              <a:t>ST765</a:t>
            </a:r>
          </a:p>
        </p:txBody>
      </p:sp>
    </p:spTree>
    <p:extLst>
      <p:ext uri="{BB962C8B-B14F-4D97-AF65-F5344CB8AC3E}">
        <p14:creationId xmlns:p14="http://schemas.microsoft.com/office/powerpoint/2010/main" val="398329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F68E3-B5A1-9245-ACCB-EAFAA5176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977" y="-26419"/>
            <a:ext cx="9937376" cy="688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82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C9790-DFB3-A94E-A6FE-32CC95E5E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Linear Model w/ Interactions</a:t>
            </a:r>
            <a:br>
              <a:rPr lang="en-US" sz="4800" b="1" dirty="0"/>
            </a:br>
            <a:r>
              <a:rPr lang="en-US" sz="2800" b="1" dirty="0"/>
              <a:t>Stepwise Regression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D7E17-1B52-8041-8617-4E0E37F9B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Given the low adjusted R-squared value in the former model (0.2325), I experimented with adding interaction terms.</a:t>
            </a:r>
          </a:p>
          <a:p>
            <a:r>
              <a:rPr lang="en-US" sz="3500" dirty="0">
                <a:latin typeface="+mj-lt"/>
              </a:rPr>
              <a:t>The following statement will provide a model containing all variables and all interactions between variables:</a:t>
            </a:r>
          </a:p>
          <a:p>
            <a:pPr marL="457200" lvl="1" indent="0">
              <a:buNone/>
            </a:pPr>
            <a:r>
              <a:rPr lang="en-US" dirty="0">
                <a:latin typeface="Courier" pitchFamily="2" charset="0"/>
              </a:rPr>
              <a:t>model = </a:t>
            </a:r>
            <a:r>
              <a:rPr lang="en-US" dirty="0" err="1">
                <a:latin typeface="Courier" pitchFamily="2" charset="0"/>
              </a:rPr>
              <a:t>lm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response_variable</a:t>
            </a:r>
            <a:r>
              <a:rPr lang="en-US" dirty="0">
                <a:latin typeface="Courier" pitchFamily="2" charset="0"/>
              </a:rPr>
              <a:t> ~ (.)^2, data=</a:t>
            </a:r>
            <a:r>
              <a:rPr lang="en-US" dirty="0" err="1">
                <a:latin typeface="Courier" pitchFamily="2" charset="0"/>
              </a:rPr>
              <a:t>data_set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sz="3600" dirty="0">
                <a:latin typeface="+mj-lt"/>
              </a:rPr>
              <a:t>I excluded the datetime variable ‘date’ and then used backward stepwise regression to prune the model </a:t>
            </a:r>
            <a:r>
              <a:rPr lang="en-US" sz="3600" dirty="0">
                <a:latin typeface="+mj-lt"/>
                <a:sym typeface="Wingdings" pitchFamily="2" charset="2"/>
              </a:rPr>
              <a:t></a:t>
            </a:r>
            <a:endParaRPr lang="en-US" sz="36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7ABE0B-FCCD-4146-9B45-D9A5F6BE0F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1" t="24903" r="43978" b="7058"/>
          <a:stretch/>
        </p:blipFill>
        <p:spPr>
          <a:xfrm>
            <a:off x="228600" y="793375"/>
            <a:ext cx="6085280" cy="55132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57EDCC-89FC-694E-A6D9-A3924A6F0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1" t="20000" r="45326" b="6863"/>
          <a:stretch/>
        </p:blipFill>
        <p:spPr>
          <a:xfrm>
            <a:off x="6313880" y="793375"/>
            <a:ext cx="5513296" cy="55132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5750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2D730-8C32-FD41-B59B-5854E9E9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517" y="0"/>
            <a:ext cx="9103659" cy="671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3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E988-6602-F94E-8C2E-E5AA2FCB0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 w/ Interactions</a:t>
            </a:r>
            <a:br>
              <a:rPr lang="en-US" b="1" dirty="0"/>
            </a:br>
            <a:r>
              <a:rPr lang="en-US" sz="2800" b="1" dirty="0"/>
              <a:t>Manually Pruned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E763E-C467-AC45-9C5C-DCA3713EC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65966"/>
            <a:ext cx="38682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+mj-lt"/>
              </a:rPr>
              <a:t>After examining the model produced using stepwise regression, I incrementally reduced the variable set of that model according to p-value significance until all terms were significant.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BB5542-8C8F-FB4C-828D-68762F4BFB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861" t="34960" r="44081" b="11180"/>
          <a:stretch/>
        </p:blipFill>
        <p:spPr>
          <a:xfrm>
            <a:off x="4831483" y="1690688"/>
            <a:ext cx="6522317" cy="4640472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339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731B60-8100-8C46-8841-7C4258566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728" y="193814"/>
            <a:ext cx="9214224" cy="63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3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506B8-DD9A-1B4E-B976-9DC5D024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Comparisons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77C7E-D4A4-A941-B939-1EE453C52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59B121-8D82-4844-861D-2FBB068BB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204665"/>
              </p:ext>
            </p:extLst>
          </p:nvPr>
        </p:nvGraphicFramePr>
        <p:xfrm>
          <a:off x="838200" y="1825624"/>
          <a:ext cx="10515599" cy="2172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4637">
                  <a:extLst>
                    <a:ext uri="{9D8B030D-6E8A-4147-A177-3AD203B41FA5}">
                      <a16:colId xmlns:a16="http://schemas.microsoft.com/office/drawing/2014/main" val="4121037905"/>
                    </a:ext>
                  </a:extLst>
                </a:gridCol>
                <a:gridCol w="2653654">
                  <a:extLst>
                    <a:ext uri="{9D8B030D-6E8A-4147-A177-3AD203B41FA5}">
                      <a16:colId xmlns:a16="http://schemas.microsoft.com/office/drawing/2014/main" val="2703300184"/>
                    </a:ext>
                  </a:extLst>
                </a:gridCol>
                <a:gridCol w="2653654">
                  <a:extLst>
                    <a:ext uri="{9D8B030D-6E8A-4147-A177-3AD203B41FA5}">
                      <a16:colId xmlns:a16="http://schemas.microsoft.com/office/drawing/2014/main" val="221934023"/>
                    </a:ext>
                  </a:extLst>
                </a:gridCol>
                <a:gridCol w="2653654">
                  <a:extLst>
                    <a:ext uri="{9D8B030D-6E8A-4147-A177-3AD203B41FA5}">
                      <a16:colId xmlns:a16="http://schemas.microsoft.com/office/drawing/2014/main" val="71079564"/>
                    </a:ext>
                  </a:extLst>
                </a:gridCol>
              </a:tblGrid>
              <a:tr h="100637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#1</a:t>
                      </a:r>
                    </a:p>
                    <a:p>
                      <a:r>
                        <a:rPr lang="en-US" dirty="0"/>
                        <a:t>(w/out interactions)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#2</a:t>
                      </a:r>
                    </a:p>
                    <a:p>
                      <a:r>
                        <a:rPr lang="en-US" dirty="0"/>
                        <a:t>(w/ interactions)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#3</a:t>
                      </a:r>
                    </a:p>
                    <a:p>
                      <a:r>
                        <a:rPr lang="en-US" dirty="0"/>
                        <a:t>(w/ interactions)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675460"/>
                  </a:ext>
                </a:extLst>
              </a:tr>
              <a:tr h="5830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Adjusted R-squared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87956"/>
                  </a:ext>
                </a:extLst>
              </a:tr>
              <a:tr h="58305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F-statistic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637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495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A395-496F-5542-AD5D-73565D86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One-Way ANOVA</a:t>
            </a:r>
            <a:br>
              <a:rPr lang="en-US" b="1" dirty="0"/>
            </a:br>
            <a:r>
              <a:rPr lang="en-US" sz="2800" b="1" dirty="0"/>
              <a:t>Periods of the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94FD7B-02C8-C745-B134-CC4EB51EA6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Test to see if mean PM10 concentrations are equal for all periods of the day.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1D4EAC-75E8-D046-9685-EB972EF0B1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512" t="37296" r="57180" b="51720"/>
          <a:stretch/>
        </p:blipFill>
        <p:spPr>
          <a:xfrm>
            <a:off x="838200" y="3290887"/>
            <a:ext cx="5003073" cy="986398"/>
          </a:xfr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5EEFA7-0512-6E44-AD57-170CDEA0A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5" t="29608" r="44786" b="9930"/>
          <a:stretch/>
        </p:blipFill>
        <p:spPr>
          <a:xfrm>
            <a:off x="6019800" y="1421746"/>
            <a:ext cx="5761168" cy="472468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B2C775-0ED8-9F45-8384-59D9EBC15D39}"/>
              </a:ext>
            </a:extLst>
          </p:cNvPr>
          <p:cNvCxnSpPr/>
          <p:nvPr/>
        </p:nvCxnSpPr>
        <p:spPr>
          <a:xfrm>
            <a:off x="5841273" y="2366682"/>
            <a:ext cx="178527" cy="14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9CD2F0F-BA3D-0D48-921F-0C679E18BFD4}"/>
              </a:ext>
            </a:extLst>
          </p:cNvPr>
          <p:cNvCxnSpPr/>
          <p:nvPr/>
        </p:nvCxnSpPr>
        <p:spPr>
          <a:xfrm>
            <a:off x="5841273" y="3008592"/>
            <a:ext cx="178527" cy="94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03760D-87C5-7749-88A6-155CAAA32D0D}"/>
              </a:ext>
            </a:extLst>
          </p:cNvPr>
          <p:cNvCxnSpPr>
            <a:cxnSpLocks/>
          </p:cNvCxnSpPr>
          <p:nvPr/>
        </p:nvCxnSpPr>
        <p:spPr>
          <a:xfrm>
            <a:off x="5841273" y="3237659"/>
            <a:ext cx="178527" cy="53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4ED35-1575-CF40-8C97-960EA14C3A96}"/>
              </a:ext>
            </a:extLst>
          </p:cNvPr>
          <p:cNvCxnSpPr/>
          <p:nvPr/>
        </p:nvCxnSpPr>
        <p:spPr>
          <a:xfrm>
            <a:off x="5841273" y="3442447"/>
            <a:ext cx="17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057B7A-67B6-2544-BC6B-947F823785E4}"/>
              </a:ext>
            </a:extLst>
          </p:cNvPr>
          <p:cNvCxnSpPr/>
          <p:nvPr/>
        </p:nvCxnSpPr>
        <p:spPr>
          <a:xfrm>
            <a:off x="5841273" y="3644153"/>
            <a:ext cx="17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1037445-2F25-AA4A-9988-4C7E8CEDE0FD}"/>
              </a:ext>
            </a:extLst>
          </p:cNvPr>
          <p:cNvCxnSpPr>
            <a:cxnSpLocks/>
          </p:cNvCxnSpPr>
          <p:nvPr/>
        </p:nvCxnSpPr>
        <p:spPr>
          <a:xfrm>
            <a:off x="5841273" y="3943957"/>
            <a:ext cx="17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AEB358E-47EB-1B42-BAEE-AC065A60E25A}"/>
              </a:ext>
            </a:extLst>
          </p:cNvPr>
          <p:cNvCxnSpPr/>
          <p:nvPr/>
        </p:nvCxnSpPr>
        <p:spPr>
          <a:xfrm>
            <a:off x="5841273" y="4128247"/>
            <a:ext cx="17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D5A3FD-8689-8C45-832D-8F7F4C4C3DDC}"/>
              </a:ext>
            </a:extLst>
          </p:cNvPr>
          <p:cNvCxnSpPr/>
          <p:nvPr/>
        </p:nvCxnSpPr>
        <p:spPr>
          <a:xfrm>
            <a:off x="5841273" y="4760259"/>
            <a:ext cx="17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054D5F6-B790-F840-88A8-EC02FC078C5D}"/>
              </a:ext>
            </a:extLst>
          </p:cNvPr>
          <p:cNvSpPr txBox="1"/>
          <p:nvPr/>
        </p:nvSpPr>
        <p:spPr>
          <a:xfrm>
            <a:off x="6198790" y="422586"/>
            <a:ext cx="5366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Blue arrow indicates </a:t>
            </a:r>
            <a:r>
              <a:rPr lang="en-US" b="1" dirty="0">
                <a:solidFill>
                  <a:srgbClr val="0070C0"/>
                </a:solidFill>
              </a:rPr>
              <a:t>no difference </a:t>
            </a:r>
            <a:r>
              <a:rPr lang="en-US" dirty="0">
                <a:solidFill>
                  <a:srgbClr val="0070C0"/>
                </a:solidFill>
              </a:rPr>
              <a:t>in average PM10 concentration between the two levels being compared.</a:t>
            </a:r>
          </a:p>
        </p:txBody>
      </p:sp>
    </p:spTree>
    <p:extLst>
      <p:ext uri="{BB962C8B-B14F-4D97-AF65-F5344CB8AC3E}">
        <p14:creationId xmlns:p14="http://schemas.microsoft.com/office/powerpoint/2010/main" val="748563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2B9B-BBAD-8243-B75C-F6BC7596B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One-Way ANOVA</a:t>
            </a:r>
            <a:br>
              <a:rPr lang="en-US" b="1" dirty="0"/>
            </a:br>
            <a:r>
              <a:rPr lang="en-US" sz="2800" b="1" dirty="0"/>
              <a:t>Seasons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73FC5-3CEE-A445-9184-C993D448044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Test to see if mean PM10 concentrations are equal for all seasons.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0F1DF9-4D5B-7545-9AB3-5B62478501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626" t="44174" r="56994" b="49213"/>
          <a:stretch/>
        </p:blipFill>
        <p:spPr>
          <a:xfrm>
            <a:off x="730623" y="3368490"/>
            <a:ext cx="4993703" cy="591670"/>
          </a:xfr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3E0F3-59F2-DE40-B4DC-C8491EE179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16" t="60981" r="53955" b="9930"/>
          <a:stretch/>
        </p:blipFill>
        <p:spPr>
          <a:xfrm>
            <a:off x="5831903" y="1825625"/>
            <a:ext cx="6151763" cy="296311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F9B2D03-9B17-2D42-8372-17EBC544BDFB}"/>
              </a:ext>
            </a:extLst>
          </p:cNvPr>
          <p:cNvCxnSpPr>
            <a:cxnSpLocks/>
          </p:cNvCxnSpPr>
          <p:nvPr/>
        </p:nvCxnSpPr>
        <p:spPr>
          <a:xfrm>
            <a:off x="5580529" y="3617259"/>
            <a:ext cx="2513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147FD1-A9F5-A842-9EF2-18D75F5BE8F6}"/>
              </a:ext>
            </a:extLst>
          </p:cNvPr>
          <p:cNvSpPr txBox="1"/>
          <p:nvPr/>
        </p:nvSpPr>
        <p:spPr>
          <a:xfrm>
            <a:off x="6224445" y="788660"/>
            <a:ext cx="5366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Blue arrow indicates </a:t>
            </a:r>
            <a:r>
              <a:rPr lang="en-US" b="1" dirty="0">
                <a:solidFill>
                  <a:srgbClr val="0070C0"/>
                </a:solidFill>
              </a:rPr>
              <a:t>no difference </a:t>
            </a:r>
            <a:r>
              <a:rPr lang="en-US" dirty="0">
                <a:solidFill>
                  <a:srgbClr val="0070C0"/>
                </a:solidFill>
              </a:rPr>
              <a:t>in average PM10 concentration between the two levels being compared.</a:t>
            </a:r>
          </a:p>
        </p:txBody>
      </p:sp>
    </p:spTree>
    <p:extLst>
      <p:ext uri="{BB962C8B-B14F-4D97-AF65-F5344CB8AC3E}">
        <p14:creationId xmlns:p14="http://schemas.microsoft.com/office/powerpoint/2010/main" val="124993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D916-A279-A643-9204-CE06F3BB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Two-Way 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373AE-AD4E-064B-AD03-39D793F25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39758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100" dirty="0">
                <a:latin typeface="+mj-lt"/>
              </a:rPr>
              <a:t>Determine if average PM10 level is equal among interactions between period of day and season.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A85CD92-58AA-BD4F-A70D-80151B745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421" t="73820" r="56992" b="11553"/>
          <a:stretch/>
        </p:blipFill>
        <p:spPr>
          <a:xfrm>
            <a:off x="663387" y="4652683"/>
            <a:ext cx="5212977" cy="1358835"/>
          </a:xfr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F7932-85E8-B749-906A-3183983BC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1" t="29608" r="46000" b="9930"/>
          <a:stretch/>
        </p:blipFill>
        <p:spPr>
          <a:xfrm>
            <a:off x="6051176" y="1089212"/>
            <a:ext cx="5842516" cy="492230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7576F-44C5-A547-9A0C-F9A319FBF9E0}"/>
              </a:ext>
            </a:extLst>
          </p:cNvPr>
          <p:cNvCxnSpPr>
            <a:cxnSpLocks/>
          </p:cNvCxnSpPr>
          <p:nvPr/>
        </p:nvCxnSpPr>
        <p:spPr>
          <a:xfrm>
            <a:off x="5681382" y="2191871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50B4B0-8203-1342-8403-E41E297D4BFC}"/>
              </a:ext>
            </a:extLst>
          </p:cNvPr>
          <p:cNvCxnSpPr>
            <a:cxnSpLocks/>
          </p:cNvCxnSpPr>
          <p:nvPr/>
        </p:nvCxnSpPr>
        <p:spPr>
          <a:xfrm>
            <a:off x="5690347" y="2355275"/>
            <a:ext cx="3608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8853077-35D9-BD47-83A3-4C709BBD8719}"/>
              </a:ext>
            </a:extLst>
          </p:cNvPr>
          <p:cNvCxnSpPr/>
          <p:nvPr/>
        </p:nvCxnSpPr>
        <p:spPr>
          <a:xfrm>
            <a:off x="5661212" y="2514600"/>
            <a:ext cx="389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8FCE679-65E4-D946-A779-E282C4A75902}"/>
              </a:ext>
            </a:extLst>
          </p:cNvPr>
          <p:cNvCxnSpPr>
            <a:cxnSpLocks/>
          </p:cNvCxnSpPr>
          <p:nvPr/>
        </p:nvCxnSpPr>
        <p:spPr>
          <a:xfrm>
            <a:off x="5631079" y="2687528"/>
            <a:ext cx="3899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7AA571-F89B-F347-8AE0-FC4D66341BEB}"/>
              </a:ext>
            </a:extLst>
          </p:cNvPr>
          <p:cNvCxnSpPr/>
          <p:nvPr/>
        </p:nvCxnSpPr>
        <p:spPr>
          <a:xfrm>
            <a:off x="5671297" y="3714875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5FF1F3-9EB0-694A-8816-398F353FEF77}"/>
              </a:ext>
            </a:extLst>
          </p:cNvPr>
          <p:cNvCxnSpPr/>
          <p:nvPr/>
        </p:nvCxnSpPr>
        <p:spPr>
          <a:xfrm>
            <a:off x="5656729" y="3527953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837E84-78B8-D74D-8573-E9F75917A1B1}"/>
              </a:ext>
            </a:extLst>
          </p:cNvPr>
          <p:cNvCxnSpPr/>
          <p:nvPr/>
        </p:nvCxnSpPr>
        <p:spPr>
          <a:xfrm>
            <a:off x="5671297" y="3366247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605CD03-65C9-B747-B336-A83A43111B7F}"/>
              </a:ext>
            </a:extLst>
          </p:cNvPr>
          <p:cNvCxnSpPr/>
          <p:nvPr/>
        </p:nvCxnSpPr>
        <p:spPr>
          <a:xfrm>
            <a:off x="5671297" y="3204882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2BDE03-D05A-204B-8DE9-E41CC80DD722}"/>
              </a:ext>
            </a:extLst>
          </p:cNvPr>
          <p:cNvCxnSpPr/>
          <p:nvPr/>
        </p:nvCxnSpPr>
        <p:spPr>
          <a:xfrm>
            <a:off x="5656729" y="3030070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23F9A43-38A6-4844-8498-8804E19DD364}"/>
              </a:ext>
            </a:extLst>
          </p:cNvPr>
          <p:cNvCxnSpPr/>
          <p:nvPr/>
        </p:nvCxnSpPr>
        <p:spPr>
          <a:xfrm>
            <a:off x="5671297" y="2868705"/>
            <a:ext cx="3697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A8CB02-B798-7042-9041-89D85F20BA3D}"/>
              </a:ext>
            </a:extLst>
          </p:cNvPr>
          <p:cNvSpPr txBox="1"/>
          <p:nvPr/>
        </p:nvSpPr>
        <p:spPr>
          <a:xfrm>
            <a:off x="6257069" y="230188"/>
            <a:ext cx="5366677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Blue arrow indicates </a:t>
            </a:r>
            <a:r>
              <a:rPr lang="en-US" b="1" dirty="0">
                <a:solidFill>
                  <a:srgbClr val="0070C0"/>
                </a:solidFill>
              </a:rPr>
              <a:t>no difference </a:t>
            </a:r>
            <a:r>
              <a:rPr lang="en-US" dirty="0">
                <a:solidFill>
                  <a:srgbClr val="0070C0"/>
                </a:solidFill>
              </a:rPr>
              <a:t>in average PM10 concentration between the two levels being compared.</a:t>
            </a:r>
          </a:p>
        </p:txBody>
      </p:sp>
    </p:spTree>
    <p:extLst>
      <p:ext uri="{BB962C8B-B14F-4D97-AF65-F5344CB8AC3E}">
        <p14:creationId xmlns:p14="http://schemas.microsoft.com/office/powerpoint/2010/main" val="4874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E5F7D-277B-ED4B-B487-E42A2405B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PM10 air pollution?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7539-1208-0D47-BB28-8473A7B21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21506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cs typeface="Al Bayan Plain" pitchFamily="2" charset="-78"/>
              </a:rPr>
              <a:t>PM stands for </a:t>
            </a:r>
            <a:r>
              <a:rPr lang="en-US" sz="3600" b="1" dirty="0">
                <a:cs typeface="Al Bayan Plain" pitchFamily="2" charset="-78"/>
              </a:rPr>
              <a:t>particulate matter</a:t>
            </a:r>
            <a:r>
              <a:rPr lang="en-US" sz="3600" dirty="0">
                <a:cs typeface="Al Bayan Plain" pitchFamily="2" charset="-78"/>
              </a:rPr>
              <a:t> (also called particle pollution): the term for a mixture of solid particles and liquid droplets found in the air.</a:t>
            </a:r>
          </a:p>
          <a:p>
            <a:pPr>
              <a:lnSpc>
                <a:spcPct val="120000"/>
              </a:lnSpc>
            </a:pPr>
            <a:r>
              <a:rPr lang="en-US" sz="3600" dirty="0">
                <a:cs typeface="Al Bayan Plain" pitchFamily="2" charset="-78"/>
              </a:rPr>
              <a:t>PM</a:t>
            </a:r>
            <a:r>
              <a:rPr lang="en-US" sz="3600" baseline="-25000" dirty="0">
                <a:cs typeface="Al Bayan Plain" pitchFamily="2" charset="-78"/>
              </a:rPr>
              <a:t>10</a:t>
            </a:r>
            <a:r>
              <a:rPr lang="en-US" sz="3600" dirty="0">
                <a:cs typeface="Al Bayan Plain" pitchFamily="2" charset="-78"/>
              </a:rPr>
              <a:t> (coarse particles) describes inhalable particles, with diameters that are generally </a:t>
            </a:r>
            <a:r>
              <a:rPr lang="en-US" sz="3600" b="1" dirty="0">
                <a:cs typeface="Al Bayan Plain" pitchFamily="2" charset="-78"/>
              </a:rPr>
              <a:t>10 micrometers and smaller</a:t>
            </a:r>
            <a:r>
              <a:rPr lang="en-US" sz="3600" dirty="0">
                <a:cs typeface="Al Bayan Plain" pitchFamily="2" charset="-78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2200" u="sng" dirty="0"/>
              <a:t>SOURCE</a:t>
            </a:r>
            <a:r>
              <a:rPr lang="en-US" sz="2200" dirty="0"/>
              <a:t>: https://</a:t>
            </a:r>
            <a:r>
              <a:rPr lang="en-US" sz="2200" dirty="0" err="1"/>
              <a:t>www.epa.gov</a:t>
            </a:r>
            <a:r>
              <a:rPr lang="en-US" sz="2200" dirty="0"/>
              <a:t>/pm-pollution/</a:t>
            </a:r>
            <a:r>
              <a:rPr lang="en-US" sz="2200" dirty="0" err="1"/>
              <a:t>particulate-matter-pm-basics#PM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369E3-1AD0-2441-8E62-4CD4E9AE4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65" y="1690688"/>
            <a:ext cx="4989168" cy="348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26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FEEA-61EC-F44F-A4EF-D608525B7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BF6A-508B-F748-88F8-A0AB6917C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Objective 1:</a:t>
            </a:r>
          </a:p>
          <a:p>
            <a:pPr lvl="1"/>
            <a:r>
              <a:rPr lang="en-US" dirty="0"/>
              <a:t>Based on the linear models produced and the associated diagnostic plots, a linear model is suitable though it only captures approximately up to 30% of the variability of PM10 concentration.</a:t>
            </a:r>
          </a:p>
          <a:p>
            <a:pPr lvl="1"/>
            <a:r>
              <a:rPr lang="en-US" b="1" dirty="0"/>
              <a:t>Conservative interpretation of Model #3: </a:t>
            </a:r>
            <a:r>
              <a:rPr lang="en-US" dirty="0"/>
              <a:t>As the number of cars that pass per hour increases and as the wind speed and temperature just above ground decrease, PM10 concentration increases.</a:t>
            </a:r>
          </a:p>
          <a:p>
            <a:r>
              <a:rPr lang="en-US" dirty="0"/>
              <a:t>Objective 2:</a:t>
            </a:r>
          </a:p>
          <a:p>
            <a:pPr lvl="1"/>
            <a:r>
              <a:rPr lang="en-US" dirty="0"/>
              <a:t>Average PM10 concentration is not equal throughout the day.</a:t>
            </a:r>
          </a:p>
          <a:p>
            <a:pPr lvl="1"/>
            <a:r>
              <a:rPr lang="en-US" dirty="0"/>
              <a:t>Average PM10 concentration is not equal among all seasons.</a:t>
            </a:r>
          </a:p>
          <a:p>
            <a:pPr lvl="1"/>
            <a:r>
              <a:rPr lang="en-US" dirty="0"/>
              <a:t>Average PM10 concentration is not equal among all interactions between period of day and season.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DCFDF-6D3A-6740-8479-9DC8ACCD9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541"/>
            <a:ext cx="10515600" cy="1193147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  <a:cs typeface="Al Tarikh" pitchFamily="2" charset="-78"/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C6CA5-CA8D-554A-A124-A0F079A85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691"/>
            <a:ext cx="5181600" cy="445676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6100" dirty="0">
                <a:latin typeface="+mj-lt"/>
                <a:cs typeface="Al Tarikh" pitchFamily="2" charset="-78"/>
              </a:rPr>
              <a:t>Subsample of 500 observations from a data set collected by the Norwegian Public Roads Administration in the neighborhood of </a:t>
            </a:r>
            <a:r>
              <a:rPr lang="en-US" sz="6100" dirty="0" err="1">
                <a:latin typeface="+mj-lt"/>
                <a:cs typeface="Al Tarikh" pitchFamily="2" charset="-78"/>
              </a:rPr>
              <a:t>Alnabru</a:t>
            </a:r>
            <a:r>
              <a:rPr lang="en-US" sz="6100" dirty="0">
                <a:latin typeface="+mj-lt"/>
                <a:cs typeface="Al Tarikh" pitchFamily="2" charset="-78"/>
              </a:rPr>
              <a:t> in Oslo, Norway between October 2001 and August 2003.</a:t>
            </a:r>
          </a:p>
          <a:p>
            <a:pPr marL="0" indent="0">
              <a:buNone/>
            </a:pPr>
            <a:endParaRPr lang="en-US" u="sng" dirty="0">
              <a:latin typeface="Al Tarikh" pitchFamily="2" charset="-78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2600" u="sng" dirty="0">
                <a:cs typeface="Al Tarikh" pitchFamily="2" charset="-78"/>
              </a:rPr>
              <a:t>DATA SOURCE</a:t>
            </a:r>
            <a:r>
              <a:rPr lang="en-US" sz="2600" dirty="0">
                <a:cs typeface="Al Tarikh" pitchFamily="2" charset="-78"/>
              </a:rPr>
              <a:t>: </a:t>
            </a:r>
            <a:r>
              <a:rPr lang="en-US" sz="2600" dirty="0"/>
              <a:t>http://</a:t>
            </a:r>
            <a:r>
              <a:rPr lang="en-US" sz="2600" dirty="0" err="1"/>
              <a:t>lib.stat.cmu.edu</a:t>
            </a:r>
            <a:r>
              <a:rPr lang="en-US" sz="2600" dirty="0"/>
              <a:t>/datasets/PM10.dat</a:t>
            </a:r>
            <a:endParaRPr lang="en-US" sz="2600" u="sng" dirty="0">
              <a:cs typeface="Al Tarikh" pitchFamily="2" charset="-78"/>
            </a:endParaRPr>
          </a:p>
          <a:p>
            <a:endParaRPr lang="en-US" dirty="0">
              <a:latin typeface="Al Tarikh" pitchFamily="2" charset="-78"/>
              <a:cs typeface="Al Tarikh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1ED5D-E1E4-354D-9958-2191433F5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97541"/>
            <a:ext cx="5181600" cy="59704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u="sng" dirty="0">
                <a:latin typeface="+mj-lt"/>
                <a:cs typeface="Al Tarikh" pitchFamily="2" charset="-78"/>
              </a:rPr>
              <a:t>Response variable</a:t>
            </a:r>
            <a:r>
              <a:rPr lang="en-US" sz="2400" dirty="0">
                <a:latin typeface="+mj-lt"/>
                <a:cs typeface="Al Tarikh" pitchFamily="2" charset="-78"/>
              </a:rPr>
              <a:t>: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logarithm of the concentration of PM10 (micrograms per meter</a:t>
            </a:r>
            <a:r>
              <a:rPr lang="en-US" sz="2200" baseline="30000" dirty="0">
                <a:latin typeface="+mj-lt"/>
                <a:cs typeface="Al Tarikh" pitchFamily="2" charset="-78"/>
              </a:rPr>
              <a:t>3</a:t>
            </a:r>
            <a:r>
              <a:rPr lang="en-US" sz="2200" dirty="0">
                <a:latin typeface="+mj-lt"/>
                <a:cs typeface="Al Tarikh" pitchFamily="2" charset="-78"/>
              </a:rPr>
              <a:t> of air) at the given hour of day</a:t>
            </a:r>
            <a:endParaRPr lang="en-US" sz="2200" u="sng" dirty="0">
              <a:latin typeface="+mj-lt"/>
              <a:cs typeface="Al Tarikh" pitchFamily="2" charset="-78"/>
            </a:endParaRPr>
          </a:p>
          <a:p>
            <a:pPr marL="0" indent="0">
              <a:buNone/>
            </a:pPr>
            <a:r>
              <a:rPr lang="en-US" sz="2400" u="sng" dirty="0">
                <a:latin typeface="+mj-lt"/>
                <a:cs typeface="Al Tarikh" pitchFamily="2" charset="-78"/>
              </a:rPr>
              <a:t>Explanatory variables</a:t>
            </a:r>
            <a:r>
              <a:rPr lang="en-US" sz="2400" dirty="0">
                <a:latin typeface="+mj-lt"/>
                <a:cs typeface="Al Tarikh" pitchFamily="2" charset="-78"/>
              </a:rPr>
              <a:t>: 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logarithm of the number of cars per hour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temperature 2 meters above ground (degree C)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wind speed (meters/second)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temperature difference between 25 and 2 meters above ground (degree C)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wind direction (degrees between 0 and 360)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hour of day</a:t>
            </a:r>
          </a:p>
          <a:p>
            <a:pPr lvl="1"/>
            <a:r>
              <a:rPr lang="en-US" sz="2200" dirty="0">
                <a:latin typeface="+mj-lt"/>
                <a:cs typeface="Al Tarikh" pitchFamily="2" charset="-78"/>
              </a:rPr>
              <a:t>day number from October 01, 2001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3916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66D20ED-AC01-C64C-9667-6679269E4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Analysis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B33738-6B24-CD45-B9AB-E0123EF4D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+mj-lt"/>
              </a:rPr>
              <a:t>Model PM10 concentration as a result of the given explanatory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>
                <a:latin typeface="+mj-lt"/>
              </a:rPr>
              <a:t>Determine if the average level of pollution is different according to the: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time of day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>
                <a:latin typeface="+mj-lt"/>
              </a:rPr>
              <a:t>season</a:t>
            </a:r>
          </a:p>
        </p:txBody>
      </p:sp>
    </p:spTree>
    <p:extLst>
      <p:ext uri="{BB962C8B-B14F-4D97-AF65-F5344CB8AC3E}">
        <p14:creationId xmlns:p14="http://schemas.microsoft.com/office/powerpoint/2010/main" val="287896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10805-1BA1-3740-8FC0-5F8C302F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14B0A-8376-DA4A-BFB0-CA46A91A33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Determine date of each observation</a:t>
            </a:r>
          </a:p>
          <a:p>
            <a:pPr lvl="1"/>
            <a:r>
              <a:rPr lang="en-US" dirty="0">
                <a:latin typeface="+mj-lt"/>
              </a:rPr>
              <a:t>Start date (October 01, 2001) + number of days from start date (a variable included in data set) 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Create variable for season</a:t>
            </a:r>
          </a:p>
          <a:p>
            <a:pPr lvl="1"/>
            <a:r>
              <a:rPr lang="en-US" dirty="0">
                <a:latin typeface="+mj-lt"/>
              </a:rPr>
              <a:t>Spring: March - May</a:t>
            </a:r>
          </a:p>
          <a:p>
            <a:pPr lvl="1"/>
            <a:r>
              <a:rPr lang="en-US" dirty="0">
                <a:latin typeface="+mj-lt"/>
              </a:rPr>
              <a:t>Summer: June - August</a:t>
            </a:r>
          </a:p>
          <a:p>
            <a:pPr lvl="1"/>
            <a:r>
              <a:rPr lang="en-US" dirty="0">
                <a:latin typeface="+mj-lt"/>
              </a:rPr>
              <a:t>Fall: September - November</a:t>
            </a:r>
          </a:p>
          <a:p>
            <a:pPr lvl="1"/>
            <a:r>
              <a:rPr lang="en-US" dirty="0">
                <a:latin typeface="+mj-lt"/>
              </a:rPr>
              <a:t>Winter: December - February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683EFD-1A7E-C54C-8C4C-C758DC7D3A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778934"/>
            <a:ext cx="5181600" cy="517789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latin typeface="+mj-lt"/>
              </a:rPr>
              <a:t>Create variable for period of day using hour of day variable (integer ranging from 1 - 24)</a:t>
            </a:r>
          </a:p>
          <a:p>
            <a:pPr lvl="1"/>
            <a:r>
              <a:rPr lang="en-US" dirty="0">
                <a:latin typeface="+mj-lt"/>
              </a:rPr>
              <a:t>Early morning: 1 - 4</a:t>
            </a:r>
          </a:p>
          <a:p>
            <a:pPr lvl="1"/>
            <a:r>
              <a:rPr lang="en-US" dirty="0">
                <a:latin typeface="+mj-lt"/>
              </a:rPr>
              <a:t>Mid morning: 5 - 8</a:t>
            </a:r>
          </a:p>
          <a:p>
            <a:pPr lvl="1"/>
            <a:r>
              <a:rPr lang="en-US" dirty="0">
                <a:latin typeface="+mj-lt"/>
              </a:rPr>
              <a:t>Mid day: 9 - 12</a:t>
            </a:r>
          </a:p>
          <a:p>
            <a:pPr lvl="1"/>
            <a:r>
              <a:rPr lang="en-US" dirty="0">
                <a:latin typeface="+mj-lt"/>
              </a:rPr>
              <a:t>Early afternoon: 13 - 16</a:t>
            </a:r>
          </a:p>
          <a:p>
            <a:pPr lvl="1"/>
            <a:r>
              <a:rPr lang="en-US" dirty="0">
                <a:latin typeface="+mj-lt"/>
              </a:rPr>
              <a:t>Late afternoon: 17 - 20</a:t>
            </a:r>
          </a:p>
          <a:p>
            <a:pPr lvl="1"/>
            <a:r>
              <a:rPr lang="en-US" dirty="0">
                <a:latin typeface="+mj-lt"/>
              </a:rPr>
              <a:t>Night: 21 - 24</a:t>
            </a:r>
          </a:p>
          <a:p>
            <a:pPr lvl="1"/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7566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1E31C9-856F-934C-8716-91E337A9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04B9AD-CAFA-8B47-8660-567A81995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83" y="191110"/>
            <a:ext cx="11282082" cy="65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C29E7-1914-504D-BF02-6EDF9B6A6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Initial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609A5-0CA2-4845-BF79-D3F459EFC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>
                <a:latin typeface="+mj-lt"/>
              </a:rPr>
              <a:t>There are very few observations (only one, in fact) included in this data subset that were recorded during the summer months.</a:t>
            </a:r>
          </a:p>
          <a:p>
            <a:pPr lvl="1"/>
            <a:r>
              <a:rPr lang="en-US" dirty="0">
                <a:latin typeface="+mj-lt"/>
              </a:rPr>
              <a:t>Given that this observation is anomalous, I decided to exclude it from the data set.</a:t>
            </a:r>
          </a:p>
          <a:p>
            <a:r>
              <a:rPr lang="en-US" dirty="0">
                <a:latin typeface="+mj-lt"/>
              </a:rPr>
              <a:t>Based on the seasons plot (ignoring summer), spring has the highest median PM10 concentration, followed by fall, then by winter.</a:t>
            </a:r>
          </a:p>
          <a:p>
            <a:r>
              <a:rPr lang="en-US" dirty="0">
                <a:latin typeface="+mj-lt"/>
              </a:rPr>
              <a:t>Based on the times of day plot, there is a steady increase in median PM10 concentration, peaking during the early afternoon (1pm – 4pm) and then steadily declining afterwards.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8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C4773D-7496-E544-AD63-B738498F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73" y="0"/>
            <a:ext cx="11331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24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55D8B-C469-ED4C-BB50-FB2D1F3B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 Model w/out Interactions</a:t>
            </a:r>
            <a:br>
              <a:rPr lang="en-US" b="1" dirty="0"/>
            </a:br>
            <a:r>
              <a:rPr lang="en-US" sz="2800" b="1" dirty="0"/>
              <a:t>Stepwise Regression &amp; Manual Pruning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6E4F6-B43A-4344-8593-0A893BED2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742693" cy="4578584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>
                <a:latin typeface="+mj-lt"/>
              </a:rPr>
              <a:t>After examining a complete model (no variables excluded except for the datetime variable ‘date’), I determined that the categorical variable ‘period’ indicating the time of day was insignificant.</a:t>
            </a:r>
          </a:p>
          <a:p>
            <a:r>
              <a:rPr lang="en-US" sz="3500" dirty="0">
                <a:latin typeface="+mj-lt"/>
              </a:rPr>
              <a:t>Model with two variables excluded (‘date’ and ’period’) </a:t>
            </a:r>
            <a:r>
              <a:rPr lang="en-US" sz="3500" dirty="0">
                <a:latin typeface="+mj-lt"/>
                <a:sym typeface="Wingdings" pitchFamily="2" charset="2"/>
              </a:rPr>
              <a:t></a:t>
            </a:r>
            <a:endParaRPr lang="en-US" sz="3500" dirty="0">
              <a:latin typeface="+mj-lt"/>
            </a:endParaRP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6164B2-1E98-604D-AA93-2F8FBDE6FE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658" t="38749" r="49130" b="11936"/>
          <a:stretch/>
        </p:blipFill>
        <p:spPr>
          <a:xfrm>
            <a:off x="5580892" y="1821355"/>
            <a:ext cx="6077707" cy="4460126"/>
          </a:xfr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73127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798</Words>
  <Application>Microsoft Macintosh PowerPoint</Application>
  <PresentationFormat>Widescreen</PresentationFormat>
  <Paragraphs>95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Al Bayan Plain</vt:lpstr>
      <vt:lpstr>Al Tarikh</vt:lpstr>
      <vt:lpstr>Arial</vt:lpstr>
      <vt:lpstr>Calibri</vt:lpstr>
      <vt:lpstr>Calibri Light</vt:lpstr>
      <vt:lpstr>Courier</vt:lpstr>
      <vt:lpstr>Wingdings</vt:lpstr>
      <vt:lpstr>Office Theme</vt:lpstr>
      <vt:lpstr>PM10 Air Pollution Analysis</vt:lpstr>
      <vt:lpstr>What is PM10 air pollution?</vt:lpstr>
      <vt:lpstr>Data</vt:lpstr>
      <vt:lpstr>Analysis Objectives</vt:lpstr>
      <vt:lpstr>Data Preparation</vt:lpstr>
      <vt:lpstr>PowerPoint Presentation</vt:lpstr>
      <vt:lpstr>Initial Observations</vt:lpstr>
      <vt:lpstr>PowerPoint Presentation</vt:lpstr>
      <vt:lpstr>Linear Model w/out Interactions Stepwise Regression &amp; Manual Pruning</vt:lpstr>
      <vt:lpstr>PowerPoint Presentation</vt:lpstr>
      <vt:lpstr>Linear Model w/ Interactions Stepwise Regression</vt:lpstr>
      <vt:lpstr>PowerPoint Presentation</vt:lpstr>
      <vt:lpstr>PowerPoint Presentation</vt:lpstr>
      <vt:lpstr>Linear Model w/ Interactions Manually Pruned</vt:lpstr>
      <vt:lpstr>PowerPoint Presentation</vt:lpstr>
      <vt:lpstr>Model Comparisons</vt:lpstr>
      <vt:lpstr>One-Way ANOVA Periods of the Day</vt:lpstr>
      <vt:lpstr>One-Way ANOVA Seasons</vt:lpstr>
      <vt:lpstr>Two-Way ANOVA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PM10 Air Pollution Analysis</dc:title>
  <dc:creator>Michael Trossbach</dc:creator>
  <cp:lastModifiedBy>Michael Trossbach</cp:lastModifiedBy>
  <cp:revision>31</cp:revision>
  <dcterms:created xsi:type="dcterms:W3CDTF">2018-10-25T19:23:58Z</dcterms:created>
  <dcterms:modified xsi:type="dcterms:W3CDTF">2018-10-26T00:59:04Z</dcterms:modified>
</cp:coreProperties>
</file>